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21"/>
  </p:notesMasterIdLst>
  <p:handoutMasterIdLst>
    <p:handoutMasterId r:id="rId22"/>
  </p:handoutMasterIdLst>
  <p:sldIdLst>
    <p:sldId id="523" r:id="rId5"/>
    <p:sldId id="551" r:id="rId6"/>
    <p:sldId id="532" r:id="rId7"/>
    <p:sldId id="536" r:id="rId8"/>
    <p:sldId id="548" r:id="rId9"/>
    <p:sldId id="537" r:id="rId10"/>
    <p:sldId id="534" r:id="rId11"/>
    <p:sldId id="533" r:id="rId12"/>
    <p:sldId id="541" r:id="rId13"/>
    <p:sldId id="538" r:id="rId14"/>
    <p:sldId id="539" r:id="rId15"/>
    <p:sldId id="550" r:id="rId16"/>
    <p:sldId id="540" r:id="rId17"/>
    <p:sldId id="553" r:id="rId18"/>
    <p:sldId id="543" r:id="rId19"/>
    <p:sldId id="552" r:id="rId20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8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C0F8"/>
    <a:srgbClr val="C39C2F"/>
    <a:srgbClr val="C59C27"/>
    <a:srgbClr val="D13940"/>
    <a:srgbClr val="EF9A1A"/>
    <a:srgbClr val="907262"/>
    <a:srgbClr val="B3CD1F"/>
    <a:srgbClr val="43B1E5"/>
    <a:srgbClr val="00B8BB"/>
    <a:srgbClr val="426F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90" autoAdjust="0"/>
    <p:restoredTop sz="91293" autoAdjust="0"/>
  </p:normalViewPr>
  <p:slideViewPr>
    <p:cSldViewPr snapToGrid="0" showGuides="1">
      <p:cViewPr varScale="1">
        <p:scale>
          <a:sx n="112" d="100"/>
          <a:sy n="112" d="100"/>
        </p:scale>
        <p:origin x="224" y="280"/>
      </p:cViewPr>
      <p:guideLst>
        <p:guide orient="horz" pos="88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49" d="100"/>
        <a:sy n="149" d="100"/>
      </p:scale>
      <p:origin x="0" y="0"/>
    </p:cViewPr>
  </p:sorterViewPr>
  <p:notesViewPr>
    <p:cSldViewPr snapToGrid="0" showGuides="1">
      <p:cViewPr varScale="1">
        <p:scale>
          <a:sx n="94" d="100"/>
          <a:sy n="94" d="100"/>
        </p:scale>
        <p:origin x="3680" y="19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8/5/20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8/5/20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Designed to be 15 Minute Talk + 20 minutes for the live Travis CI demo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12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92CD761B-C274-6149-A5B3-88D96884059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56" y="1848659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46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256">
            <a:extLst>
              <a:ext uri="{FF2B5EF4-FFF2-40B4-BE49-F238E27FC236}">
                <a16:creationId xmlns:a16="http://schemas.microsoft.com/office/drawing/2014/main" id="{7DBFF2B7-B79E-EF48-B282-8126976ED46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363827" y="6477581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IDEAS_logo.png">
            <a:extLst>
              <a:ext uri="{FF2B5EF4-FFF2-40B4-BE49-F238E27FC236}">
                <a16:creationId xmlns:a16="http://schemas.microsoft.com/office/drawing/2014/main" id="{D9DB5608-1AFA-4746-9A19-C4AE73A23EF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530" y="6156960"/>
            <a:ext cx="184533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50" r:id="rId4"/>
    <p:sldLayoutId id="2147483940" r:id="rId5"/>
    <p:sldLayoutId id="2147483941" r:id="rId6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miller86@llnl.gov" TargetMode="External"/><Relationship Id="rId2" Type="http://schemas.openxmlformats.org/officeDocument/2006/relationships/hyperlink" Target="https://ecp-ci.gitla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tterscientificsoftware/hello-numerical-world-atpesc-2020" TargetMode="External"/><Relationship Id="rId2" Type="http://schemas.openxmlformats.org/officeDocument/2006/relationships/hyperlink" Target="https://youtu.be/QE4RFp8lGiQ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doi.org/10.6084/m9.figshare.1271983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CC0C520-4F64-4602-B6D4-1175D64E98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u="sng" dirty="0"/>
          </a:p>
          <a:p>
            <a:r>
              <a:rPr lang="en-US" u="sng" dirty="0"/>
              <a:t>Mark C. Miller</a:t>
            </a:r>
            <a:br>
              <a:rPr lang="en-US" u="sng" dirty="0"/>
            </a:br>
            <a:r>
              <a:rPr lang="en-US" sz="2000" dirty="0"/>
              <a:t>Lawrence Livermore National Laboratory</a:t>
            </a:r>
          </a:p>
          <a:p>
            <a:endParaRPr lang="en-US" sz="2000" dirty="0"/>
          </a:p>
          <a:p>
            <a:r>
              <a:rPr lang="en-US" sz="2000" dirty="0"/>
              <a:t>Software Productivity Track, ATPESC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9DA04-90AB-4E13-A292-1CC240E85B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1" y="2924866"/>
            <a:ext cx="2350008" cy="1008267"/>
          </a:xfrm>
          <a:prstGeom prst="rect">
            <a:avLst/>
          </a:prstGeom>
        </p:spPr>
      </p:pic>
      <p:pic>
        <p:nvPicPr>
          <p:cNvPr id="5" name="Picture 2" descr="https://licensebuttons.net/l/by/4.0/88x31.png">
            <a:extLst>
              <a:ext uri="{FF2B5EF4-FFF2-40B4-BE49-F238E27FC236}">
                <a16:creationId xmlns:a16="http://schemas.microsoft.com/office/drawing/2014/main" id="{A3A1E9BC-2D15-4DFB-85F2-C165DDAC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5539716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55503C-5B80-42B0-ACFC-C6C723BFA976}"/>
              </a:ext>
            </a:extLst>
          </p:cNvPr>
          <p:cNvSpPr txBox="1"/>
          <p:nvPr/>
        </p:nvSpPr>
        <p:spPr>
          <a:xfrm>
            <a:off x="2036432" y="5619958"/>
            <a:ext cx="117111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See slide 2 for license details</a:t>
            </a:r>
          </a:p>
        </p:txBody>
      </p:sp>
    </p:spTree>
    <p:extLst>
      <p:ext uri="{BB962C8B-B14F-4D97-AF65-F5344CB8AC3E}">
        <p14:creationId xmlns:p14="http://schemas.microsoft.com/office/powerpoint/2010/main" val="3340424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750FD-A37F-BB47-9F27-A87E5C3BD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02920"/>
          </a:xfrm>
        </p:spPr>
        <p:txBody>
          <a:bodyPr/>
          <a:lstStyle/>
          <a:p>
            <a:r>
              <a:rPr lang="en-US" dirty="0"/>
              <a:t>ECP CI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24B5D-AF1C-4546-8C2C-E19815C93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70000"/>
            <a:ext cx="11369809" cy="4876800"/>
          </a:xfrm>
        </p:spPr>
        <p:txBody>
          <a:bodyPr/>
          <a:lstStyle/>
          <a:p>
            <a:r>
              <a:rPr lang="en-US" dirty="0"/>
              <a:t>ECP investing in GitLab for complex-wide CI</a:t>
            </a:r>
          </a:p>
          <a:p>
            <a:endParaRPr lang="en-US" dirty="0"/>
          </a:p>
          <a:p>
            <a:r>
              <a:rPr lang="en-US" dirty="0"/>
              <a:t>Non-GitLab projects </a:t>
            </a:r>
            <a:r>
              <a:rPr lang="en-US" i="1" dirty="0"/>
              <a:t>mirror</a:t>
            </a:r>
            <a:r>
              <a:rPr lang="en-US" dirty="0"/>
              <a:t> into GitLab</a:t>
            </a:r>
          </a:p>
          <a:p>
            <a:endParaRPr lang="en-US" dirty="0"/>
          </a:p>
          <a:p>
            <a:r>
              <a:rPr lang="en-US" dirty="0"/>
              <a:t>Complex-wide Federation via OSTI</a:t>
            </a:r>
          </a:p>
          <a:p>
            <a:pPr lvl="1"/>
            <a:r>
              <a:rPr lang="en-US" dirty="0"/>
              <a:t>Many hurdles still to overcome</a:t>
            </a:r>
          </a:p>
          <a:p>
            <a:pPr lvl="1"/>
            <a:r>
              <a:rPr lang="en-US" dirty="0"/>
              <a:t>Manual federation possible…but non-trivial</a:t>
            </a:r>
          </a:p>
          <a:p>
            <a:pPr lvl="1"/>
            <a:endParaRPr lang="en-US" dirty="0"/>
          </a:p>
          <a:p>
            <a:r>
              <a:rPr lang="en-US" dirty="0"/>
              <a:t>Documentation and on-boarding help</a:t>
            </a:r>
          </a:p>
          <a:p>
            <a:pPr lvl="1"/>
            <a:r>
              <a:rPr lang="en-US" dirty="0">
                <a:hlinkClick r:id="rId2"/>
              </a:rPr>
              <a:t>https://ecp-ci.gitlab.io</a:t>
            </a:r>
            <a:endParaRPr lang="en-US" dirty="0"/>
          </a:p>
          <a:p>
            <a:pPr lvl="1"/>
            <a:r>
              <a:rPr lang="en-US" dirty="0"/>
              <a:t>email me, </a:t>
            </a:r>
            <a:r>
              <a:rPr lang="en-US" dirty="0">
                <a:hlinkClick r:id="rId3"/>
              </a:rPr>
              <a:t>miller86@llnl.gov</a:t>
            </a:r>
            <a:r>
              <a:rPr lang="en-US" dirty="0"/>
              <a:t> for on-boarding contacts</a:t>
            </a:r>
          </a:p>
        </p:txBody>
      </p:sp>
      <p:pic>
        <p:nvPicPr>
          <p:cNvPr id="4" name="Google Shape;824;p110">
            <a:extLst>
              <a:ext uri="{FF2B5EF4-FFF2-40B4-BE49-F238E27FC236}">
                <a16:creationId xmlns:a16="http://schemas.microsoft.com/office/drawing/2014/main" id="{03AE07CE-79CF-D14F-A7F7-2BE3BBB5E75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0564" y="411480"/>
            <a:ext cx="5296184" cy="3230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011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CEAA9-2D01-8D4B-8AC4-EED8CF009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4A5A5-411F-964C-A7F2-FE7441F8E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737360"/>
            <a:ext cx="11369809" cy="4399280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 i="1" dirty="0"/>
              <a:t>configuration</a:t>
            </a:r>
            <a:r>
              <a:rPr lang="en-US" dirty="0"/>
              <a:t> is most important?</a:t>
            </a:r>
          </a:p>
          <a:p>
            <a:pPr lvl="1"/>
            <a:r>
              <a:rPr lang="en-US" dirty="0"/>
              <a:t>Examples: gcc, icc, xlc? MPI-2 or MPI-3? Python 2, 3 or 2 &amp; 3?</a:t>
            </a:r>
          </a:p>
          <a:p>
            <a:endParaRPr lang="en-US" dirty="0"/>
          </a:p>
          <a:p>
            <a:r>
              <a:rPr lang="en-US" dirty="0"/>
              <a:t>What </a:t>
            </a:r>
            <a:r>
              <a:rPr lang="en-US" i="1" dirty="0"/>
              <a:t>functionality</a:t>
            </a:r>
            <a:r>
              <a:rPr lang="en-US" dirty="0"/>
              <a:t> is most important?</a:t>
            </a:r>
          </a:p>
          <a:p>
            <a:pPr lvl="1"/>
            <a:r>
              <a:rPr lang="en-US" dirty="0"/>
              <a:t>Examples: vanilla numerical kernels? OpenMP kernels? GPU kernels? All of these?</a:t>
            </a:r>
          </a:p>
          <a:p>
            <a:endParaRPr lang="en-US" dirty="0"/>
          </a:p>
          <a:p>
            <a:r>
              <a:rPr lang="en-US" dirty="0"/>
              <a:t>Good candidates…</a:t>
            </a:r>
          </a:p>
          <a:p>
            <a:pPr lvl="1"/>
            <a:r>
              <a:rPr lang="en-US" dirty="0"/>
              <a:t>A “hello world” example for your project</a:t>
            </a:r>
          </a:p>
          <a:p>
            <a:pPr lvl="1"/>
            <a:r>
              <a:rPr lang="en-US" dirty="0"/>
              <a:t>Once you’ve got the basics working, its easy to build up from there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338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BB304-CD9A-9D4C-9745-67E84C47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https://github.com/betterscientificsoftware/hello-numerical-world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44A838-71FE-704D-A387-F03024D7F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032" y="1736725"/>
            <a:ext cx="866786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95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C91F-B429-844D-A9A3-EFDF22D0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CI: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F6108B-CD54-E149-B6CA-A0A3EE1AD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Setting up CI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4F5472-60F3-D645-83CE-6639ADC98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4236" y="464478"/>
            <a:ext cx="5531934" cy="821190"/>
          </a:xfrm>
        </p:spPr>
        <p:txBody>
          <a:bodyPr/>
          <a:lstStyle/>
          <a:p>
            <a:pPr algn="ctr"/>
            <a:r>
              <a:rPr lang="en-US" dirty="0"/>
              <a:t>Example .travis.yml file</a:t>
            </a:r>
            <a:br>
              <a:rPr lang="en-US" dirty="0"/>
            </a:br>
            <a:r>
              <a:rPr lang="en-US" dirty="0"/>
              <a:t>(also doing coverage analysis)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75B0EB98-4702-6C4D-A4B7-3126ED4B014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1156581"/>
              </p:ext>
            </p:extLst>
          </p:nvPr>
        </p:nvGraphicFramePr>
        <p:xfrm>
          <a:off x="437976" y="2868930"/>
          <a:ext cx="5607806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620">
                  <a:extLst>
                    <a:ext uri="{9D8B030D-6E8A-4147-A177-3AD203B41FA5}">
                      <a16:colId xmlns:a16="http://schemas.microsoft.com/office/drawing/2014/main" val="3111521380"/>
                    </a:ext>
                  </a:extLst>
                </a:gridCol>
                <a:gridCol w="3027875">
                  <a:extLst>
                    <a:ext uri="{9D8B030D-6E8A-4147-A177-3AD203B41FA5}">
                      <a16:colId xmlns:a16="http://schemas.microsoft.com/office/drawing/2014/main" val="3277590920"/>
                    </a:ext>
                  </a:extLst>
                </a:gridCol>
                <a:gridCol w="1489311">
                  <a:extLst>
                    <a:ext uri="{9D8B030D-6E8A-4147-A177-3AD203B41FA5}">
                      <a16:colId xmlns:a16="http://schemas.microsoft.com/office/drawing/2014/main" val="1888266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65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Travis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repo YAML file [&amp; repo scripts]</a:t>
                      </a:r>
                      <a:br>
                        <a:rPr lang="en-US" sz="1600" dirty="0"/>
                      </a:b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/.travis.yml in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root of repo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229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GitLab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Web page configurator +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repo YAML file [&amp; repo scripts]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/.gitlab-ci.yml in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root of repo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67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Bamboo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Web page configurator +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repo scripts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44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819693"/>
                  </a:ext>
                </a:extLst>
              </a:tr>
            </a:tbl>
          </a:graphicData>
        </a:graphic>
      </p:graphicFrame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C0D2DD-E395-3644-BA4C-26C87C4EBD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45"/>
          <a:stretch/>
        </p:blipFill>
        <p:spPr>
          <a:xfrm>
            <a:off x="6244236" y="1630496"/>
            <a:ext cx="5487389" cy="45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1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C91F-B429-844D-A9A3-EFDF22D0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CI: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4F5472-60F3-D645-83CE-6639ADC98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4236" y="464478"/>
            <a:ext cx="5531934" cy="821190"/>
          </a:xfrm>
        </p:spPr>
        <p:txBody>
          <a:bodyPr/>
          <a:lstStyle/>
          <a:p>
            <a:pPr algn="ctr"/>
            <a:r>
              <a:rPr lang="en-US" dirty="0"/>
              <a:t>Example .travis.yml file</a:t>
            </a:r>
            <a:br>
              <a:rPr lang="en-US" dirty="0"/>
            </a:br>
            <a:r>
              <a:rPr lang="en-US" dirty="0"/>
              <a:t>(also doing coverage analysis)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C0D2DD-E395-3644-BA4C-26C87C4EBD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17" r="50686" b="1"/>
          <a:stretch/>
        </p:blipFill>
        <p:spPr>
          <a:xfrm>
            <a:off x="6244236" y="1378878"/>
            <a:ext cx="5531934" cy="4756492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5BDE793B-E72A-7649-8BDD-AB9C75F63E9C}"/>
              </a:ext>
            </a:extLst>
          </p:cNvPr>
          <p:cNvSpPr/>
          <p:nvPr/>
        </p:nvSpPr>
        <p:spPr>
          <a:xfrm>
            <a:off x="6257290" y="4530117"/>
            <a:ext cx="477520" cy="8268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78794-2F73-A24E-8BF5-6F76645BD023}"/>
              </a:ext>
            </a:extLst>
          </p:cNvPr>
          <p:cNvSpPr txBox="1"/>
          <p:nvPr/>
        </p:nvSpPr>
        <p:spPr>
          <a:xfrm>
            <a:off x="3926908" y="4741159"/>
            <a:ext cx="2330382" cy="433965"/>
          </a:xfrm>
          <a:prstGeom prst="rect">
            <a:avLst/>
          </a:prstGeom>
          <a:noFill/>
        </p:spPr>
        <p:txBody>
          <a:bodyPr wrap="none" lIns="118872" tIns="91440" rIns="118872" bIns="91440" rtlCol="0" anchor="ctr" anchorCtr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Specify environment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925B4E16-367F-1145-B119-6CB6D3484B91}"/>
              </a:ext>
            </a:extLst>
          </p:cNvPr>
          <p:cNvSpPr/>
          <p:nvPr/>
        </p:nvSpPr>
        <p:spPr>
          <a:xfrm>
            <a:off x="6257290" y="5604976"/>
            <a:ext cx="477520" cy="4339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681870-EF3B-714A-8EAC-7F0B01EBC232}"/>
              </a:ext>
            </a:extLst>
          </p:cNvPr>
          <p:cNvSpPr txBox="1"/>
          <p:nvPr/>
        </p:nvSpPr>
        <p:spPr>
          <a:xfrm>
            <a:off x="3683251" y="5595223"/>
            <a:ext cx="2574039" cy="433965"/>
          </a:xfrm>
          <a:prstGeom prst="rect">
            <a:avLst/>
          </a:prstGeom>
          <a:noFill/>
        </p:spPr>
        <p:txBody>
          <a:bodyPr wrap="none" lIns="118872" tIns="91440" rIns="118872" bIns="91440" rtlCol="0" anchor="ctr" anchorCtr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/>
              <a:t>Commands to run test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5F3126-29A4-724F-BB2C-241439B9EDCD}"/>
              </a:ext>
            </a:extLst>
          </p:cNvPr>
          <p:cNvGrpSpPr/>
          <p:nvPr/>
        </p:nvGrpSpPr>
        <p:grpSpPr>
          <a:xfrm>
            <a:off x="2055011" y="3082591"/>
            <a:ext cx="5074025" cy="2052731"/>
            <a:chOff x="1494941" y="1625890"/>
            <a:chExt cx="5074025" cy="2052731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FDBD91B-2CAB-424D-8B7C-BA584D7850EE}"/>
                </a:ext>
              </a:extLst>
            </p:cNvPr>
            <p:cNvCxnSpPr>
              <a:cxnSpLocks/>
            </p:cNvCxnSpPr>
            <p:nvPr/>
          </p:nvCxnSpPr>
          <p:spPr>
            <a:xfrm>
              <a:off x="3898760" y="2177571"/>
              <a:ext cx="2670206" cy="150105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787A9B-110A-8346-8AB6-652A028F000E}"/>
                </a:ext>
              </a:extLst>
            </p:cNvPr>
            <p:cNvSpPr txBox="1"/>
            <p:nvPr/>
          </p:nvSpPr>
          <p:spPr>
            <a:xfrm>
              <a:off x="1494941" y="1625890"/>
              <a:ext cx="3176767" cy="683264"/>
            </a:xfrm>
            <a:prstGeom prst="rect">
              <a:avLst/>
            </a:prstGeom>
            <a:noFill/>
          </p:spPr>
          <p:txBody>
            <a:bodyPr wrap="none" lIns="118872" tIns="91440" rIns="118872" bIns="91440" rtlCol="0" anchor="ctr" anchorCtr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dirty="0"/>
                <a:t>Keywords defined by service</a:t>
              </a:r>
              <a:br>
                <a:rPr lang="en-US" dirty="0"/>
              </a:br>
              <a:r>
                <a:rPr lang="en-US" dirty="0"/>
                <a:t>provider’s YAML docs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6997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0C0E-5E82-574E-B524-B781EB4D4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669" y="411479"/>
            <a:ext cx="3127512" cy="430317"/>
          </a:xfrm>
        </p:spPr>
        <p:txBody>
          <a:bodyPr/>
          <a:lstStyle/>
          <a:p>
            <a:pPr algn="ctr"/>
            <a:r>
              <a:rPr lang="en-US" dirty="0"/>
              <a:t>travis-ci.com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32597D-EF26-794C-9ADB-0318B7793B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2491" y="1027372"/>
            <a:ext cx="4953868" cy="5584245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2B9F989-DF5E-4449-A55E-0CD553CAD46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06678" y="1027373"/>
            <a:ext cx="4759656" cy="59553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64158E8-36C6-FB45-8EB9-DA6E06DF475A}"/>
              </a:ext>
            </a:extLst>
          </p:cNvPr>
          <p:cNvSpPr txBox="1">
            <a:spLocks/>
          </p:cNvSpPr>
          <p:nvPr/>
        </p:nvSpPr>
        <p:spPr bwMode="auto">
          <a:xfrm>
            <a:off x="7853445" y="411479"/>
            <a:ext cx="2266122" cy="43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kern="12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/>
              <a:t>codecov.io</a:t>
            </a:r>
          </a:p>
        </p:txBody>
      </p:sp>
    </p:spTree>
    <p:extLst>
      <p:ext uri="{BB962C8B-B14F-4D97-AF65-F5344CB8AC3E}">
        <p14:creationId xmlns:p14="http://schemas.microsoft.com/office/powerpoint/2010/main" val="3462859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619C-E7D3-1F45-94EC-C097C6B0C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Hours Hands-on Lesson – </a:t>
            </a:r>
            <a:r>
              <a:rPr lang="en-US" dirty="0">
                <a:hlinkClick r:id="rId2"/>
              </a:rPr>
              <a:t>YouTube Video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DAAD0-07B9-5443-BB48-9506D45EE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35760"/>
            <a:ext cx="5588582" cy="82119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F1DD3-4E44-A545-A031-5370D7E4F3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Follow QR code to </a:t>
            </a:r>
            <a:r>
              <a:rPr lang="en-US" dirty="0">
                <a:hlinkClick r:id="rId3"/>
              </a:rPr>
              <a:t>GitHub repository</a:t>
            </a:r>
            <a:endParaRPr lang="en-US" dirty="0"/>
          </a:p>
          <a:p>
            <a:pPr lvl="1"/>
            <a:r>
              <a:rPr lang="en-US" dirty="0"/>
              <a:t>You can do this exercise entirely in your browser on GitHub</a:t>
            </a:r>
          </a:p>
          <a:p>
            <a:r>
              <a:rPr lang="en-US" dirty="0"/>
              <a:t>Fork the repo</a:t>
            </a:r>
          </a:p>
          <a:p>
            <a:r>
              <a:rPr lang="en-US" dirty="0"/>
              <a:t>Create .</a:t>
            </a:r>
            <a:r>
              <a:rPr lang="en-US" dirty="0" err="1"/>
              <a:t>travis.yml</a:t>
            </a:r>
            <a:r>
              <a:rPr lang="en-US" dirty="0"/>
              <a:t> using </a:t>
            </a:r>
          </a:p>
          <a:p>
            <a:r>
              <a:rPr lang="en-US" dirty="0"/>
              <a:t>Submit Pull Request (PR)</a:t>
            </a:r>
          </a:p>
          <a:p>
            <a:r>
              <a:rPr lang="en-US" dirty="0"/>
              <a:t>Increase coverage</a:t>
            </a:r>
          </a:p>
          <a:p>
            <a:pPr lvl="1"/>
            <a:r>
              <a:rPr lang="en-US" dirty="0"/>
              <a:t>Change ‘check’ to “check_all”</a:t>
            </a:r>
          </a:p>
          <a:p>
            <a:r>
              <a:rPr lang="en-US" dirty="0"/>
              <a:t>Update the PR and observe coverage change</a:t>
            </a:r>
          </a:p>
          <a:p>
            <a:r>
              <a:rPr lang="en-US" dirty="0"/>
              <a:t>Extra credit…fail PR if coverage drops</a:t>
            </a:r>
          </a:p>
          <a:p>
            <a:pPr lvl="1"/>
            <a:r>
              <a:rPr lang="en-US" dirty="0"/>
              <a:t>Hint: read </a:t>
            </a:r>
            <a:r>
              <a:rPr lang="en-US" dirty="0" err="1"/>
              <a:t>codecov.io</a:t>
            </a:r>
            <a:r>
              <a:rPr lang="en-US" dirty="0"/>
              <a:t> docs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A2C8E5-EFFC-874D-AEAC-6CBD2A03D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8914" y="1635760"/>
            <a:ext cx="5531934" cy="82119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2295285-103D-3E44-BFFB-8110A48530E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366260" y="2559050"/>
            <a:ext cx="3236392" cy="33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85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24D-D970-4D40-8F14-D70C10A9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License, Citation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A3AB-B258-4D59-B407-F7D57545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862718"/>
            <a:ext cx="11369809" cy="5583801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License and Citation</a:t>
            </a:r>
          </a:p>
          <a:p>
            <a:pPr>
              <a:spcBef>
                <a:spcPts val="400"/>
              </a:spcBef>
            </a:pPr>
            <a:r>
              <a:rPr lang="en-US" sz="1600" dirty="0"/>
              <a:t>This work is licensed under a </a:t>
            </a:r>
            <a:r>
              <a:rPr lang="en-US" sz="1600" dirty="0">
                <a:hlinkClick r:id="rId2"/>
              </a:rPr>
              <a:t>Creative</a:t>
            </a:r>
            <a:r>
              <a:rPr lang="en-US" sz="1600" dirty="0">
                <a:hlinkClick r:id="rId3"/>
              </a:rPr>
              <a:t> Commons Attribution 4.0 International License</a:t>
            </a:r>
            <a:r>
              <a:rPr lang="en-US" sz="1600" dirty="0"/>
              <a:t> (CC BY 4.0).</a:t>
            </a:r>
          </a:p>
          <a:p>
            <a:pPr>
              <a:spcBef>
                <a:spcPts val="400"/>
              </a:spcBef>
            </a:pPr>
            <a:r>
              <a:rPr lang="en-US" sz="1600" b="1" dirty="0"/>
              <a:t>The requested citation the overall tutorial is: David E. Bernholdt, Anshu Dubey, Mark C. Miller, Katherine M. Riley, and James M. Willenbring, Software Productivity Track, in Argonne Training Program for Extreme Scale Computing (ATPESC), online. DOI: </a:t>
            </a:r>
            <a:r>
              <a:rPr lang="en-US" sz="1600" b="1" dirty="0">
                <a:hlinkClick r:id="rId4"/>
              </a:rPr>
              <a:t>10.6084/m9.figshare.12719834</a:t>
            </a:r>
            <a:endParaRPr lang="en-US" sz="1600" b="1" dirty="0"/>
          </a:p>
          <a:p>
            <a:pPr>
              <a:spcBef>
                <a:spcPts val="400"/>
              </a:spcBef>
            </a:pPr>
            <a:r>
              <a:rPr lang="en-US" sz="1600" dirty="0"/>
              <a:t>Individual modules may be cited as </a:t>
            </a:r>
            <a:r>
              <a:rPr lang="en-US" sz="1600" i="1" dirty="0"/>
              <a:t>Speaker, Module Title</a:t>
            </a:r>
            <a:r>
              <a:rPr lang="en-US" sz="1600" dirty="0"/>
              <a:t>, in Software Productivity Track…</a:t>
            </a:r>
          </a:p>
          <a:p>
            <a:pPr marL="0" indent="0">
              <a:buNone/>
            </a:pPr>
            <a:r>
              <a:rPr lang="en-US" sz="2000" b="1" dirty="0"/>
              <a:t>Acknowledgements</a:t>
            </a:r>
          </a:p>
          <a:p>
            <a:pPr>
              <a:spcBef>
                <a:spcPts val="400"/>
              </a:spcBef>
            </a:pPr>
            <a:r>
              <a:rPr lang="en-US" sz="1600" dirty="0"/>
              <a:t>Additional contributors include: Patricia Grubel, Rinku Gupta, Mike Heroux, Alicia Klinvex, Jared O’Neal, David Rogers</a:t>
            </a:r>
          </a:p>
          <a:p>
            <a:pPr>
              <a:spcBef>
                <a:spcPts val="400"/>
              </a:spcBef>
            </a:pPr>
            <a:r>
              <a:rPr lang="en-US" sz="1600" dirty="0"/>
              <a:t>This work was supported by the U.S. Department of Energy Office of Science, Office of Advanced Scientific Computing Research (ASCR), and by the Exascale Computing Project (17-SC-20-SC), a collaborative effort of the U.S. Department of Energy Office of Science and the National Nuclear Security Administration</a:t>
            </a:r>
            <a:r>
              <a:rPr lang="en-US" sz="1600" i="1" dirty="0"/>
              <a:t>.</a:t>
            </a:r>
            <a:endParaRPr lang="en-US" sz="1600" dirty="0"/>
          </a:p>
          <a:p>
            <a:pPr>
              <a:spcBef>
                <a:spcPts val="400"/>
              </a:spcBef>
            </a:pPr>
            <a:r>
              <a:rPr lang="en-US" sz="1600" dirty="0"/>
              <a:t>This work was performed in part at the Argonne National Laboratory, which is managed by UChicago Argonne, LLC for the U.S. Department of Energy under Contract No. DE-AC02-06CH11357.</a:t>
            </a:r>
          </a:p>
          <a:p>
            <a:pPr>
              <a:spcBef>
                <a:spcPts val="400"/>
              </a:spcBef>
            </a:pPr>
            <a:r>
              <a:rPr lang="en-US" sz="1600" dirty="0"/>
              <a:t>This work was performed in part at the Oak Ridge National Laboratory, which is managed by UT-Battelle, LLC for the U.S. Department of Energy under Contract No. DE-AC05-00OR22725.</a:t>
            </a:r>
          </a:p>
          <a:p>
            <a:pPr>
              <a:spcBef>
                <a:spcPts val="400"/>
              </a:spcBef>
            </a:pPr>
            <a:r>
              <a:rPr lang="en-US" sz="1600" dirty="0"/>
              <a:t>This work was performed under the auspices of the U.S. Department of Energy by Lawrence Livermore National Laboratory under Contract DE-AC52-07NA27344. IM Release #LLNL-PRES-813357</a:t>
            </a:r>
          </a:p>
          <a:p>
            <a:pPr>
              <a:spcBef>
                <a:spcPts val="400"/>
              </a:spcBef>
            </a:pPr>
            <a:r>
              <a:rPr lang="en-US" sz="1600" dirty="0"/>
              <a:t>This work was performed in part at Sandia National Laboratories. 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</a:t>
            </a:r>
          </a:p>
        </p:txBody>
      </p:sp>
      <p:pic>
        <p:nvPicPr>
          <p:cNvPr id="4" name="Picture 2" descr="https://licensebuttons.net/l/by/4.0/88x31.png">
            <a:extLst>
              <a:ext uri="{FF2B5EF4-FFF2-40B4-BE49-F238E27FC236}">
                <a16:creationId xmlns:a16="http://schemas.microsoft.com/office/drawing/2014/main" id="{61840015-22A0-4634-A2DE-AA05F998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54" y="570111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819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FC071-E79D-5E41-8EBA-EE2764512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661382"/>
          </a:xfrm>
        </p:spPr>
        <p:txBody>
          <a:bodyPr/>
          <a:lstStyle/>
          <a:p>
            <a:r>
              <a:rPr lang="en-US" dirty="0"/>
              <a:t>What is Continuous Integration (CI) </a:t>
            </a:r>
            <a:r>
              <a:rPr lang="en-US" i="1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8E7AF-E77C-0444-AFCD-CD3AF6538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072863"/>
            <a:ext cx="11369809" cy="53736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Testing</a:t>
            </a:r>
          </a:p>
          <a:p>
            <a:pPr lvl="1"/>
            <a:r>
              <a:rPr lang="en-US" dirty="0"/>
              <a:t>Focused, critical functionality (infrastructure), fast, independent, orthogonal, complete, … </a:t>
            </a:r>
          </a:p>
          <a:p>
            <a:pPr lvl="1"/>
            <a:r>
              <a:rPr lang="en-US" dirty="0"/>
              <a:t>Existing test suites often require re-design/refactoring for CI</a:t>
            </a:r>
          </a:p>
          <a:p>
            <a:endParaRPr lang="en-US" dirty="0"/>
          </a:p>
          <a:p>
            <a:r>
              <a:rPr lang="en-US" dirty="0"/>
              <a:t>Integration</a:t>
            </a:r>
          </a:p>
          <a:p>
            <a:pPr lvl="1"/>
            <a:r>
              <a:rPr lang="en-US" dirty="0"/>
              <a:t>Changes across key branches merged &amp; tested to ensure the “whole” still works</a:t>
            </a:r>
          </a:p>
          <a:p>
            <a:pPr lvl="1"/>
            <a:r>
              <a:rPr lang="en-US" dirty="0"/>
              <a:t>Develop, develop, develop, merge, merge, merge, test, test, test…NO!</a:t>
            </a:r>
          </a:p>
          <a:p>
            <a:pPr lvl="1"/>
            <a:r>
              <a:rPr lang="en-US" dirty="0"/>
              <a:t>Develop, merge, test, develop, merge, test, develop, merge, test…YES!</a:t>
            </a:r>
          </a:p>
          <a:p>
            <a:endParaRPr lang="en-US" dirty="0"/>
          </a:p>
          <a:p>
            <a:r>
              <a:rPr lang="en-US" dirty="0"/>
              <a:t>Continuous</a:t>
            </a:r>
          </a:p>
          <a:p>
            <a:pPr lvl="1"/>
            <a:r>
              <a:rPr lang="en-US" dirty="0"/>
              <a:t>Changes tested every commit and/or pull-request (like auto-correct)</a:t>
            </a:r>
          </a:p>
          <a:p>
            <a:endParaRPr lang="en-US" dirty="0"/>
          </a:p>
          <a:p>
            <a:r>
              <a:rPr lang="en-US" dirty="0"/>
              <a:t>CI generally implies a lot of </a:t>
            </a:r>
            <a:r>
              <a:rPr lang="en-US" u="sng" dirty="0"/>
              <a:t>automation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71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82E9C-1FA9-7843-B671-FBEA9FE7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Testing vs. Continuous Integration (CI)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29C68-6DCB-2D47-926F-5D9411676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737359"/>
            <a:ext cx="11369809" cy="4773507"/>
          </a:xfrm>
        </p:spPr>
        <p:txBody>
          <a:bodyPr/>
          <a:lstStyle/>
          <a:p>
            <a:r>
              <a:rPr lang="en-US" b="1" i="1" dirty="0"/>
              <a:t>Automated Testing</a:t>
            </a:r>
            <a:r>
              <a:rPr lang="en-US" dirty="0"/>
              <a:t>: Software that automatically performs tests and reliably detects and reports anomalous behaviors/outcomes.</a:t>
            </a:r>
          </a:p>
          <a:p>
            <a:pPr lvl="1"/>
            <a:r>
              <a:rPr lang="en-US" dirty="0"/>
              <a:t>Examples: Auto-test, CTest/CDash, nightly testing, `make check’</a:t>
            </a:r>
          </a:p>
          <a:p>
            <a:pPr lvl="1"/>
            <a:r>
              <a:rPr lang="en-US" dirty="0"/>
              <a:t>Potential issues: change attribution, timeliness of results, multiple branches of development</a:t>
            </a:r>
          </a:p>
          <a:p>
            <a:endParaRPr lang="en-US" dirty="0"/>
          </a:p>
          <a:p>
            <a:r>
              <a:rPr lang="en-US" b="1" i="1" dirty="0"/>
              <a:t>Continuous Integration (CI)</a:t>
            </a:r>
            <a:r>
              <a:rPr lang="en-US" dirty="0"/>
              <a:t>: automated testing performed at high frequency and fine granularity aimed at </a:t>
            </a:r>
            <a:r>
              <a:rPr lang="en-US" i="1" dirty="0"/>
              <a:t>preventing</a:t>
            </a:r>
            <a:r>
              <a:rPr lang="en-US" dirty="0"/>
              <a:t> code changes from breaking key branches of development (e.g. </a:t>
            </a:r>
            <a:r>
              <a:rPr lang="en-US" i="1" dirty="0"/>
              <a:t>main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Example: Disabled/enabled “Merge Pull Request”</a:t>
            </a:r>
            <a:br>
              <a:rPr lang="en-US" dirty="0"/>
            </a:br>
            <a:r>
              <a:rPr lang="en-US" dirty="0"/>
              <a:t>button on GitHub</a:t>
            </a:r>
          </a:p>
          <a:p>
            <a:pPr lvl="1"/>
            <a:r>
              <a:rPr lang="en-US" dirty="0"/>
              <a:t>Potential issues: extreme automation, test granularity,</a:t>
            </a:r>
            <a:br>
              <a:rPr lang="en-US" dirty="0"/>
            </a:br>
            <a:r>
              <a:rPr lang="en-US" dirty="0"/>
              <a:t>coverage, 3</a:t>
            </a:r>
            <a:r>
              <a:rPr lang="en-US" baseline="30000" dirty="0"/>
              <a:t>rd</a:t>
            </a:r>
            <a:r>
              <a:rPr lang="en-US" dirty="0"/>
              <a:t>-party services/resources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DF8F7-343F-3C4F-9E26-DEDDD6C2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933" y="4703907"/>
            <a:ext cx="4673600" cy="214765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7F97CA-774E-7345-BB1C-541C33E51E0B}"/>
              </a:ext>
            </a:extLst>
          </p:cNvPr>
          <p:cNvCxnSpPr/>
          <p:nvPr/>
        </p:nvCxnSpPr>
        <p:spPr>
          <a:xfrm>
            <a:off x="6849533" y="5113867"/>
            <a:ext cx="999067" cy="14054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112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85456-6481-8145-ABBE-F65385A1E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12096-ED27-A141-B43B-6D2CBABEB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44150"/>
            <a:ext cx="5588582" cy="914400"/>
          </a:xfrm>
        </p:spPr>
        <p:txBody>
          <a:bodyPr/>
          <a:lstStyle/>
          <a:p>
            <a:pPr algn="ctr"/>
            <a:r>
              <a:rPr lang="en-US" dirty="0"/>
              <a:t>Automated Nightly Testing Dashboard</a:t>
            </a:r>
            <a:br>
              <a:rPr lang="en-US" dirty="0"/>
            </a:br>
            <a:r>
              <a:rPr lang="en-US" dirty="0"/>
              <a:t>Lives “next to” your development work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F7A6A4-34F1-4149-A32A-F18F03DFB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8914" y="1644150"/>
            <a:ext cx="5531934" cy="914400"/>
          </a:xfrm>
        </p:spPr>
        <p:txBody>
          <a:bodyPr/>
          <a:lstStyle/>
          <a:p>
            <a:pPr algn="ctr"/>
            <a:r>
              <a:rPr lang="en-US" dirty="0"/>
              <a:t>CI Testing</a:t>
            </a:r>
            <a:br>
              <a:rPr lang="en-US" dirty="0"/>
            </a:br>
            <a:r>
              <a:rPr lang="en-US" dirty="0"/>
              <a:t>Lives embedded in your development work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DD0F9FAC-D744-E04D-9F82-4C27F218C7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54123" y="2695684"/>
            <a:ext cx="3594735" cy="3373438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5A091814-85DD-2B4B-AED0-190BAFDB4F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18238" y="3031490"/>
            <a:ext cx="5532437" cy="24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50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19DD-9E6F-0944-9C8A-1F9475F9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Testing is one part of the “Shift Left” movement in DevOps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EED823-C063-BC42-B321-08875B3BB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590" y="1736725"/>
            <a:ext cx="7198744" cy="40481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942554-D67B-1449-871A-54E53CB5BB53}"/>
              </a:ext>
            </a:extLst>
          </p:cNvPr>
          <p:cNvSpPr/>
          <p:nvPr/>
        </p:nvSpPr>
        <p:spPr>
          <a:xfrm>
            <a:off x="8242124" y="5106444"/>
            <a:ext cx="918575" cy="158663"/>
          </a:xfrm>
          <a:prstGeom prst="rect">
            <a:avLst/>
          </a:prstGeom>
          <a:solidFill>
            <a:srgbClr val="5AC0F8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</a:rPr>
              <a:t>Advantage</a:t>
            </a:r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745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16217-B345-804C-B072-9F0F44AD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make CI Difficult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B1CE6B-30D2-DE49-A4FD-724544360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25880"/>
            <a:ext cx="5588582" cy="821190"/>
          </a:xfrm>
        </p:spPr>
        <p:txBody>
          <a:bodyPr/>
          <a:lstStyle/>
          <a:p>
            <a:pPr algn="ctr"/>
            <a:r>
              <a:rPr lang="en-US" dirty="0"/>
              <a:t>Common situations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18C24-9DD1-7548-9A7F-0F930451B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147070"/>
            <a:ext cx="5588582" cy="3887970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Just getting started</a:t>
            </a:r>
          </a:p>
          <a:p>
            <a:pPr lvl="1"/>
            <a:r>
              <a:rPr lang="en-US" dirty="0"/>
              <a:t>Many technologies/choices; often in the ”cloud”</a:t>
            </a:r>
          </a:p>
          <a:p>
            <a:pPr lvl="1"/>
            <a:r>
              <a:rPr lang="en-US" dirty="0"/>
              <a:t>Solution: start small, simple, build up</a:t>
            </a:r>
          </a:p>
          <a:p>
            <a:endParaRPr lang="en-US" dirty="0"/>
          </a:p>
          <a:p>
            <a:r>
              <a:rPr lang="en-US" dirty="0"/>
              <a:t>Developing suitable tests</a:t>
            </a:r>
          </a:p>
          <a:p>
            <a:pPr lvl="1"/>
            <a:r>
              <a:rPr lang="en-US" dirty="0"/>
              <a:t>Many project’s existing tests not suitable for CI</a:t>
            </a:r>
          </a:p>
          <a:p>
            <a:pPr lvl="1"/>
            <a:r>
              <a:rPr lang="en-US" dirty="0"/>
              <a:t>Solution: Simplify/refactor and/or sub-setting test suite</a:t>
            </a:r>
          </a:p>
          <a:p>
            <a:endParaRPr lang="en-US" dirty="0"/>
          </a:p>
          <a:p>
            <a:r>
              <a:rPr lang="en-US" dirty="0"/>
              <a:t>Ensuring sufficient coverage</a:t>
            </a:r>
          </a:p>
          <a:p>
            <a:pPr lvl="1"/>
            <a:r>
              <a:rPr lang="en-US" dirty="0"/>
              <a:t>Some changes to code never get tested</a:t>
            </a:r>
          </a:p>
          <a:p>
            <a:pPr lvl="1"/>
            <a:r>
              <a:rPr lang="en-US" dirty="0"/>
              <a:t>Solution: tools to measure it, enforce always increasing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D7CBDB-13EE-6844-96FE-CEFC1AFB6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8914" y="1325880"/>
            <a:ext cx="5531934" cy="821190"/>
          </a:xfrm>
        </p:spPr>
        <p:txBody>
          <a:bodyPr/>
          <a:lstStyle/>
          <a:p>
            <a:pPr algn="ctr"/>
            <a:r>
              <a:rPr lang="en-US" dirty="0"/>
              <a:t>Advanced situations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864CE2-D548-B740-8AD8-6A2A01B02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8914" y="2147070"/>
            <a:ext cx="5531934" cy="3664450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Defining failure for </a:t>
            </a:r>
            <a:r>
              <a:rPr lang="en-US" i="1" dirty="0"/>
              <a:t>many</a:t>
            </a:r>
            <a:r>
              <a:rPr lang="en-US" dirty="0"/>
              <a:t> configurations</a:t>
            </a:r>
          </a:p>
          <a:p>
            <a:pPr lvl="1"/>
            <a:r>
              <a:rPr lang="en-US" dirty="0"/>
              <a:t>Bit-for-bit (exact) match vs. fuzzy match</a:t>
            </a:r>
          </a:p>
          <a:p>
            <a:pPr lvl="1"/>
            <a:r>
              <a:rPr lang="en-US" dirty="0"/>
              <a:t>Solution: absolute/relative tolerances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AI/ML</a:t>
            </a:r>
          </a:p>
          <a:p>
            <a:endParaRPr lang="en-US" dirty="0"/>
          </a:p>
          <a:p>
            <a:r>
              <a:rPr lang="en-US" dirty="0"/>
              <a:t>Numerous 3</a:t>
            </a:r>
            <a:r>
              <a:rPr lang="en-US" baseline="30000" dirty="0"/>
              <a:t>rd</a:t>
            </a:r>
            <a:r>
              <a:rPr lang="en-US" dirty="0"/>
              <a:t> party libraries (TPLs)</a:t>
            </a:r>
          </a:p>
          <a:p>
            <a:pPr lvl="1"/>
            <a:r>
              <a:rPr lang="en-US" dirty="0"/>
              <a:t>Compiling takes too long</a:t>
            </a:r>
          </a:p>
          <a:p>
            <a:pPr lvl="1"/>
            <a:r>
              <a:rPr lang="en-US" dirty="0"/>
              <a:t>Solution: cache pre-built TPLs, containers</a:t>
            </a:r>
          </a:p>
          <a:p>
            <a:endParaRPr lang="en-US" dirty="0"/>
          </a:p>
          <a:p>
            <a:r>
              <a:rPr lang="en-US" dirty="0"/>
              <a:t>Performance testing</a:t>
            </a:r>
          </a:p>
          <a:p>
            <a:pPr lvl="1"/>
            <a:r>
              <a:rPr lang="en-US" dirty="0"/>
              <a:t>Avoid time-, space-, scaling-performance degradation</a:t>
            </a:r>
          </a:p>
          <a:p>
            <a:pPr lvl="1"/>
            <a:r>
              <a:rPr lang="en-US" dirty="0"/>
              <a:t>Solution: Perf. instrumentation and </a:t>
            </a:r>
            <a:r>
              <a:rPr lang="en-US" i="1" dirty="0"/>
              <a:t>scheduled</a:t>
            </a:r>
            <a:r>
              <a:rPr lang="en-US" dirty="0"/>
              <a:t> testing </a:t>
            </a:r>
          </a:p>
        </p:txBody>
      </p:sp>
    </p:spTree>
    <p:extLst>
      <p:ext uri="{BB962C8B-B14F-4D97-AF65-F5344CB8AC3E}">
        <p14:creationId xmlns:p14="http://schemas.microsoft.com/office/powerpoint/2010/main" val="313135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882B6-BA74-E744-88B9-1E6F07A61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74040"/>
          </a:xfrm>
        </p:spPr>
        <p:txBody>
          <a:bodyPr/>
          <a:lstStyle/>
          <a:p>
            <a:r>
              <a:rPr lang="en-US" dirty="0"/>
              <a:t>CI Resources (Where do jobs run?)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C252D-9F99-4B47-BA35-FEF4C710B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11580"/>
            <a:ext cx="11369809" cy="5234940"/>
          </a:xfrm>
        </p:spPr>
        <p:txBody>
          <a:bodyPr/>
          <a:lstStyle/>
          <a:p>
            <a:r>
              <a:rPr lang="en-US" dirty="0"/>
              <a:t>Free Cloud Resources (many free on GitHub,</a:t>
            </a:r>
            <a:br>
              <a:rPr lang="en-US" dirty="0"/>
            </a:br>
            <a:r>
              <a:rPr lang="en-US" dirty="0"/>
              <a:t>BitBucket, GitLab, etc.)</a:t>
            </a:r>
          </a:p>
          <a:p>
            <a:pPr lvl="1"/>
            <a:r>
              <a:rPr lang="en-US" dirty="0"/>
              <a:t>Travis-CI, Circle-CI, AppVeyor, Azure Pipelines,…</a:t>
            </a:r>
          </a:p>
          <a:p>
            <a:pPr lvl="1"/>
            <a:r>
              <a:rPr lang="en-US" dirty="0"/>
              <a:t>All launch a VM (Linux variants, Windows and OSX)</a:t>
            </a:r>
          </a:p>
          <a:p>
            <a:pPr lvl="2"/>
            <a:r>
              <a:rPr lang="en-US" dirty="0"/>
              <a:t>Constrained in time/size, config. (e.g. GPU type/count)</a:t>
            </a:r>
          </a:p>
          <a:p>
            <a:pPr lvl="2"/>
            <a:r>
              <a:rPr lang="en-US" dirty="0"/>
              <a:t>Not always suitable for large, HPC projects due to need</a:t>
            </a:r>
            <a:br>
              <a:rPr lang="en-US" dirty="0"/>
            </a:br>
            <a:r>
              <a:rPr lang="en-US" dirty="0"/>
              <a:t>for longer than usual time to run</a:t>
            </a:r>
          </a:p>
          <a:p>
            <a:endParaRPr lang="en-US" dirty="0"/>
          </a:p>
          <a:p>
            <a:r>
              <a:rPr lang="en-US" dirty="0"/>
              <a:t>Site-local Resources</a:t>
            </a:r>
          </a:p>
          <a:p>
            <a:pPr lvl="1"/>
            <a:r>
              <a:rPr lang="en-US" dirty="0"/>
              <a:t>Examples: Bamboo @ LLNL, Jenkins @ ANL, Travis+CDash @ NERSC, etc.</a:t>
            </a:r>
          </a:p>
          <a:p>
            <a:pPr lvl="1"/>
            <a:r>
              <a:rPr lang="en-US" dirty="0"/>
              <a:t>ECP Program: GitLab-CI @ ANL, LANL, LLNL, NERSC, ORNL, SNL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 your own by setting up resources/services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0A806-1293-9A40-A864-C1487EB08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70"/>
          <a:stretch/>
        </p:blipFill>
        <p:spPr>
          <a:xfrm>
            <a:off x="7247690" y="637540"/>
            <a:ext cx="4575375" cy="3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53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ED55ACAD-9399-074D-8200-A5F27EDBE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28" t="15211" r="20122" b="21926"/>
          <a:stretch/>
        </p:blipFill>
        <p:spPr>
          <a:xfrm rot="18542579" flipV="1">
            <a:off x="2070216" y="5147384"/>
            <a:ext cx="2214153" cy="104884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C0F41A9-8043-9F4F-9F1E-278EF91FC2BD}"/>
              </a:ext>
            </a:extLst>
          </p:cNvPr>
          <p:cNvSpPr/>
          <p:nvPr/>
        </p:nvSpPr>
        <p:spPr>
          <a:xfrm>
            <a:off x="7479044" y="6092509"/>
            <a:ext cx="4540236" cy="8975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387ABD9-12C2-C146-B90F-CD1C49CA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28" t="15211" r="20122" b="21926"/>
          <a:stretch/>
        </p:blipFill>
        <p:spPr>
          <a:xfrm rot="835124">
            <a:off x="-131904" y="3343621"/>
            <a:ext cx="4215884" cy="104884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ADF144D-F4EE-1F47-8E49-A2C22108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9D2B5C-5544-7D44-A9F8-62D4873A91FD}"/>
              </a:ext>
            </a:extLst>
          </p:cNvPr>
          <p:cNvGrpSpPr/>
          <p:nvPr/>
        </p:nvGrpSpPr>
        <p:grpSpPr>
          <a:xfrm>
            <a:off x="5148669" y="4948396"/>
            <a:ext cx="1612582" cy="1612582"/>
            <a:chOff x="365760" y="4548188"/>
            <a:chExt cx="1612582" cy="16125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86ABBE-7F1C-2244-940A-6D5AFEE93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" y="4548188"/>
              <a:ext cx="1612582" cy="161258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1C903B-2E15-AF4F-B217-FE29103C8F2C}"/>
                </a:ext>
              </a:extLst>
            </p:cNvPr>
            <p:cNvSpPr txBox="1"/>
            <p:nvPr/>
          </p:nvSpPr>
          <p:spPr>
            <a:xfrm>
              <a:off x="742076" y="5557528"/>
              <a:ext cx="859949" cy="517065"/>
            </a:xfrm>
            <a:prstGeom prst="rect">
              <a:avLst/>
            </a:prstGeom>
            <a:noFill/>
          </p:spPr>
          <p:txBody>
            <a:bodyPr wrap="square" lIns="118872" tIns="91440" rIns="118872" bIns="91440" rtlCol="0" anchor="ctr" anchorCtr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/>
                <a:t>You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72C7F1-9576-BF4D-8646-B3394CD2D67F}"/>
              </a:ext>
            </a:extLst>
          </p:cNvPr>
          <p:cNvGrpSpPr/>
          <p:nvPr/>
        </p:nvGrpSpPr>
        <p:grpSpPr>
          <a:xfrm>
            <a:off x="539264" y="3974022"/>
            <a:ext cx="2240444" cy="2245572"/>
            <a:chOff x="553556" y="3095135"/>
            <a:chExt cx="2240444" cy="224557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05A912C-A14A-2B47-BD27-6024193E69E5}"/>
                </a:ext>
              </a:extLst>
            </p:cNvPr>
            <p:cNvGrpSpPr/>
            <p:nvPr/>
          </p:nvGrpSpPr>
          <p:grpSpPr>
            <a:xfrm>
              <a:off x="553556" y="3465360"/>
              <a:ext cx="2240444" cy="1875347"/>
              <a:chOff x="2189316" y="2421413"/>
              <a:chExt cx="2240444" cy="1875347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27D7FEE-1F81-014B-8250-1E5F253A6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9316" y="2421413"/>
                <a:ext cx="1701963" cy="1701963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F9B18C-B998-DD48-B749-12852942C0B7}"/>
                  </a:ext>
                </a:extLst>
              </p:cNvPr>
              <p:cNvSpPr txBox="1"/>
              <p:nvPr/>
            </p:nvSpPr>
            <p:spPr>
              <a:xfrm rot="20683208">
                <a:off x="2397760" y="3862795"/>
                <a:ext cx="2032000" cy="433965"/>
              </a:xfrm>
              <a:prstGeom prst="rect">
                <a:avLst/>
              </a:prstGeom>
              <a:noFill/>
            </p:spPr>
            <p:txBody>
              <a:bodyPr wrap="square" lIns="118872" tIns="91440" rIns="118872" bIns="91440" rtlCol="0" anchor="ctr" anchorCtr="0">
                <a:sp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en-US" dirty="0"/>
                  <a:t>bitbucket.llnl.gov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9D5D3-2423-0043-B3AE-DC8D5DCFA63C}"/>
                </a:ext>
              </a:extLst>
            </p:cNvPr>
            <p:cNvSpPr/>
            <p:nvPr/>
          </p:nvSpPr>
          <p:spPr>
            <a:xfrm>
              <a:off x="638969" y="3095135"/>
              <a:ext cx="2074533" cy="769441"/>
            </a:xfrm>
            <a:prstGeom prst="rect">
              <a:avLst/>
            </a:prstGeom>
            <a:noFill/>
            <a:scene3d>
              <a:camera prst="orthographicFront">
                <a:rot lat="2998470" lon="1659028" rev="60955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LLNL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34F42D-FCB1-FC46-A514-A32C1742C837}"/>
              </a:ext>
            </a:extLst>
          </p:cNvPr>
          <p:cNvGrpSpPr/>
          <p:nvPr/>
        </p:nvGrpSpPr>
        <p:grpSpPr>
          <a:xfrm>
            <a:off x="434445" y="1207938"/>
            <a:ext cx="2428240" cy="1612582"/>
            <a:chOff x="553556" y="1427912"/>
            <a:chExt cx="2428240" cy="1612582"/>
          </a:xfrm>
        </p:grpSpPr>
        <p:sp>
          <p:nvSpPr>
            <p:cNvPr id="4" name="Cloud 3">
              <a:extLst>
                <a:ext uri="{FF2B5EF4-FFF2-40B4-BE49-F238E27FC236}">
                  <a16:creationId xmlns:a16="http://schemas.microsoft.com/office/drawing/2014/main" id="{9B07F91D-ED96-464D-B738-FEF233FDCDD1}"/>
                </a:ext>
              </a:extLst>
            </p:cNvPr>
            <p:cNvSpPr/>
            <p:nvPr/>
          </p:nvSpPr>
          <p:spPr>
            <a:xfrm>
              <a:off x="553556" y="1427912"/>
              <a:ext cx="2428240" cy="1612582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dirty="0">
                  <a:solidFill>
                    <a:schemeClr val="bg1"/>
                  </a:solidFill>
                </a:rPr>
                <a:t>github.com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7000EB4-3A38-7444-A655-53F6824B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6518" y="2081947"/>
              <a:ext cx="1359434" cy="713703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FF040B-0CD2-9243-B8D7-93EEFEA312D3}"/>
              </a:ext>
            </a:extLst>
          </p:cNvPr>
          <p:cNvGrpSpPr/>
          <p:nvPr/>
        </p:nvGrpSpPr>
        <p:grpSpPr>
          <a:xfrm>
            <a:off x="8551999" y="403633"/>
            <a:ext cx="2801460" cy="1762760"/>
            <a:chOff x="7236620" y="964628"/>
            <a:chExt cx="2801460" cy="1762760"/>
          </a:xfrm>
        </p:grpSpPr>
        <p:sp>
          <p:nvSpPr>
            <p:cNvPr id="5" name="Cloud 4">
              <a:extLst>
                <a:ext uri="{FF2B5EF4-FFF2-40B4-BE49-F238E27FC236}">
                  <a16:creationId xmlns:a16="http://schemas.microsoft.com/office/drawing/2014/main" id="{FF94D852-131A-0142-B8B0-0452F1A53090}"/>
                </a:ext>
              </a:extLst>
            </p:cNvPr>
            <p:cNvSpPr/>
            <p:nvPr/>
          </p:nvSpPr>
          <p:spPr>
            <a:xfrm>
              <a:off x="7236620" y="964628"/>
              <a:ext cx="2801460" cy="1762760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ot="0" spcFirstLastPara="0" vertOverflow="overflow" horzOverflow="overflow" vert="horz" wrap="square" lIns="121851" tIns="60925" rIns="121851" bIns="609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u="sng" dirty="0">
                  <a:solidFill>
                    <a:schemeClr val="bg1"/>
                  </a:solidFill>
                </a:rPr>
                <a:t>travis-ci.com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75EAC99-1333-4B46-AFD4-1D0D402D4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3004" y="1604203"/>
              <a:ext cx="968692" cy="968692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CB0B7D-50E5-5340-9A0A-BB3352E02D45}"/>
              </a:ext>
            </a:extLst>
          </p:cNvPr>
          <p:cNvGrpSpPr/>
          <p:nvPr/>
        </p:nvGrpSpPr>
        <p:grpSpPr>
          <a:xfrm flipH="1">
            <a:off x="8648631" y="3926344"/>
            <a:ext cx="2801460" cy="2414665"/>
            <a:chOff x="151749" y="2986996"/>
            <a:chExt cx="2801460" cy="241466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54A31D5-9525-8F4D-9DAD-9C1976E8AB30}"/>
                </a:ext>
              </a:extLst>
            </p:cNvPr>
            <p:cNvGrpSpPr/>
            <p:nvPr/>
          </p:nvGrpSpPr>
          <p:grpSpPr>
            <a:xfrm>
              <a:off x="553556" y="3465360"/>
              <a:ext cx="2079889" cy="1936301"/>
              <a:chOff x="2189316" y="2421413"/>
              <a:chExt cx="2079889" cy="1936301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E631E75-A223-C74D-9453-8563B9D0F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9316" y="2421413"/>
                <a:ext cx="1701963" cy="1701963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8FBB40-F728-9649-A238-2430F155D182}"/>
                  </a:ext>
                </a:extLst>
              </p:cNvPr>
              <p:cNvSpPr txBox="1"/>
              <p:nvPr/>
            </p:nvSpPr>
            <p:spPr>
              <a:xfrm rot="20740572">
                <a:off x="2237205" y="3923749"/>
                <a:ext cx="2032000" cy="433965"/>
              </a:xfrm>
              <a:prstGeom prst="rect">
                <a:avLst/>
              </a:prstGeom>
              <a:noFill/>
            </p:spPr>
            <p:txBody>
              <a:bodyPr wrap="square" lIns="118872" tIns="91440" rIns="118872" bIns="91440" rtlCol="0" anchor="ctr" anchorCtr="0">
                <a:sp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en-US" dirty="0"/>
                  <a:t>gitlab.nersc.gov</a:t>
                </a: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0FBE88-07C6-A644-88B9-23421D8928A1}"/>
                </a:ext>
              </a:extLst>
            </p:cNvPr>
            <p:cNvSpPr/>
            <p:nvPr/>
          </p:nvSpPr>
          <p:spPr>
            <a:xfrm flipH="1">
              <a:off x="151749" y="2986996"/>
              <a:ext cx="2801460" cy="923330"/>
            </a:xfrm>
            <a:prstGeom prst="rect">
              <a:avLst/>
            </a:prstGeom>
            <a:noFill/>
            <a:scene3d>
              <a:camera prst="orthographicFront">
                <a:rot lat="3956789" lon="20173801" rev="21594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NERSC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5F51BE9-6D75-D14E-A1D2-47290FC3B6DD}"/>
              </a:ext>
            </a:extLst>
          </p:cNvPr>
          <p:cNvSpPr txBox="1"/>
          <p:nvPr/>
        </p:nvSpPr>
        <p:spPr>
          <a:xfrm>
            <a:off x="3050949" y="2218824"/>
            <a:ext cx="2318479" cy="960263"/>
          </a:xfrm>
          <a:prstGeom prst="rect">
            <a:avLst/>
          </a:prstGeom>
          <a:noFill/>
        </p:spPr>
        <p:txBody>
          <a:bodyPr wrap="square" lIns="118872" tIns="91440" rIns="118872" bIns="91440" rtlCol="0" anchor="ctr" anchorCtr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/>
              <a:t>Your code repository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A7E3F8-B119-9944-82D3-1B7B17B5F9B5}"/>
              </a:ext>
            </a:extLst>
          </p:cNvPr>
          <p:cNvSpPr txBox="1"/>
          <p:nvPr/>
        </p:nvSpPr>
        <p:spPr>
          <a:xfrm>
            <a:off x="7457297" y="2218824"/>
            <a:ext cx="2318479" cy="960263"/>
          </a:xfrm>
          <a:prstGeom prst="rect">
            <a:avLst/>
          </a:prstGeom>
          <a:noFill/>
        </p:spPr>
        <p:txBody>
          <a:bodyPr wrap="square" lIns="118872" tIns="91440" rIns="118872" bIns="91440" rtlCol="0" anchor="ctr" anchorCtr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/>
              <a:t>Your CI Resources</a:t>
            </a:r>
          </a:p>
        </p:txBody>
      </p:sp>
    </p:spTree>
    <p:extLst>
      <p:ext uri="{BB962C8B-B14F-4D97-AF65-F5344CB8AC3E}">
        <p14:creationId xmlns:p14="http://schemas.microsoft.com/office/powerpoint/2010/main" val="2338566141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5464437F680748A68B85EB6594EA7D" ma:contentTypeVersion="0" ma:contentTypeDescription="Create a new document." ma:contentTypeScope="" ma:versionID="fe3f4dd58d5914c51cfc6deaa8ad845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DB7DEB-074E-4EE8-9B6E-FD27732310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A50EC660-24D0-43A0-AE5E-E274115E726B}">
  <ds:schemaRefs>
    <ds:schemaRef ds:uri="http://schemas.microsoft.com/office/2006/documentManagement/type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ECP_PowerPoint_Template-v1.0_20171106</Template>
  <TotalTime>21846</TotalTime>
  <Words>1265</Words>
  <Application>Microsoft Macintosh PowerPoint</Application>
  <PresentationFormat>Custom</PresentationFormat>
  <Paragraphs>151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Arial Black</vt:lpstr>
      <vt:lpstr>Calibri</vt:lpstr>
      <vt:lpstr>Presentations (Wide Screen)</vt:lpstr>
      <vt:lpstr>Continuous Integration</vt:lpstr>
      <vt:lpstr>License, Citation and Acknowledgements</vt:lpstr>
      <vt:lpstr>What is Continuous Integration (CI) Testing</vt:lpstr>
      <vt:lpstr>Automated Testing vs. Continuous Integration (CI) Testing</vt:lpstr>
      <vt:lpstr>Examples…</vt:lpstr>
      <vt:lpstr>CI Testing is one part of the “Shift Left” movement in DevOps</vt:lpstr>
      <vt:lpstr>What can make CI Difficult</vt:lpstr>
      <vt:lpstr>CI Resources (Where do jobs run?)</vt:lpstr>
      <vt:lpstr>Examples…</vt:lpstr>
      <vt:lpstr>ECP CI Resources</vt:lpstr>
      <vt:lpstr>Getting started with CI</vt:lpstr>
      <vt:lpstr>https://github.com/betterscientificsoftware/hello-numerical-world</vt:lpstr>
      <vt:lpstr>Getting started with CI: </vt:lpstr>
      <vt:lpstr>Getting started with CI: </vt:lpstr>
      <vt:lpstr>travis-ci.com</vt:lpstr>
      <vt:lpstr>After Hours Hands-on Lesson – YouTube Video</vt:lpstr>
    </vt:vector>
  </TitlesOfParts>
  <Company>ORNL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of Exascale Computing</dc:title>
  <dc:creator>Bernholdt, David E.</dc:creator>
  <cp:lastModifiedBy>Miller, Mark C.</cp:lastModifiedBy>
  <cp:revision>478</cp:revision>
  <cp:lastPrinted>2017-11-02T18:35:01Z</cp:lastPrinted>
  <dcterms:created xsi:type="dcterms:W3CDTF">2018-11-06T17:28:56Z</dcterms:created>
  <dcterms:modified xsi:type="dcterms:W3CDTF">2020-08-06T03:41:07Z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0x010100565464437F680748A68B85EB6594EA7D</vt:lpwstr>
  </property>
</Properties>
</file>